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89"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8"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E8A93-3B56-554D-9EEE-2147013A4668}" type="datetimeFigureOut">
              <a:rPr lang="en-US" smtClean="0"/>
              <a:t>4/24/24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38CBB-F33D-0C4E-B77F-AE320EA3A4CD}" type="slidenum">
              <a:rPr lang="en-US" smtClean="0"/>
              <a:t>‹#›</a:t>
            </a:fld>
            <a:endParaRPr lang="en-US"/>
          </a:p>
        </p:txBody>
      </p:sp>
    </p:spTree>
    <p:extLst>
      <p:ext uri="{BB962C8B-B14F-4D97-AF65-F5344CB8AC3E}">
        <p14:creationId xmlns:p14="http://schemas.microsoft.com/office/powerpoint/2010/main" val="2137254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538CBB-F33D-0C4E-B77F-AE320EA3A4CD}" type="slidenum">
              <a:rPr lang="en-US" smtClean="0"/>
              <a:t>32</a:t>
            </a:fld>
            <a:endParaRPr lang="en-US"/>
          </a:p>
        </p:txBody>
      </p:sp>
    </p:spTree>
    <p:extLst>
      <p:ext uri="{BB962C8B-B14F-4D97-AF65-F5344CB8AC3E}">
        <p14:creationId xmlns:p14="http://schemas.microsoft.com/office/powerpoint/2010/main" val="681832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538CBB-F33D-0C4E-B77F-AE320EA3A4CD}" type="slidenum">
              <a:rPr lang="en-US" smtClean="0"/>
              <a:t>33</a:t>
            </a:fld>
            <a:endParaRPr lang="en-US"/>
          </a:p>
        </p:txBody>
      </p:sp>
    </p:spTree>
    <p:extLst>
      <p:ext uri="{BB962C8B-B14F-4D97-AF65-F5344CB8AC3E}">
        <p14:creationId xmlns:p14="http://schemas.microsoft.com/office/powerpoint/2010/main" val="3635003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4/24/24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4/24/24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4/24/24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4/24/24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4/24/24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4/24/24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4/24/24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4/24/24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4/24/24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https://res.cloudinary.com/vop/image/fetch/w_800,c_lfill,g_center,f_auto/https:/bi-admin.bibleinfo.com/sites/default/files/inline-images/new-jerusalem-cube_ifluxp.jpg"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www.omnicalculator.com/math/exponential-growth"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1D28-8F4A-E7F4-F89E-B9117031FC6B}"/>
              </a:ext>
            </a:extLst>
          </p:cNvPr>
          <p:cNvSpPr>
            <a:spLocks noGrp="1"/>
          </p:cNvSpPr>
          <p:nvPr>
            <p:ph type="ctrTitle"/>
          </p:nvPr>
        </p:nvSpPr>
        <p:spPr/>
        <p:txBody>
          <a:bodyPr/>
          <a:lstStyle/>
          <a:p>
            <a:r>
              <a:rPr lang="en-US" dirty="0"/>
              <a:t>The Eternal State</a:t>
            </a:r>
          </a:p>
        </p:txBody>
      </p:sp>
      <p:sp>
        <p:nvSpPr>
          <p:cNvPr id="3" name="Subtitle 2">
            <a:extLst>
              <a:ext uri="{FF2B5EF4-FFF2-40B4-BE49-F238E27FC236}">
                <a16:creationId xmlns:a16="http://schemas.microsoft.com/office/drawing/2014/main" id="{75E7486A-C7B4-8631-B88D-55EAD77DFAE4}"/>
              </a:ext>
            </a:extLst>
          </p:cNvPr>
          <p:cNvSpPr>
            <a:spLocks noGrp="1"/>
          </p:cNvSpPr>
          <p:nvPr>
            <p:ph type="subTitle" idx="1"/>
          </p:nvPr>
        </p:nvSpPr>
        <p:spPr/>
        <p:txBody>
          <a:bodyPr/>
          <a:lstStyle/>
          <a:p>
            <a:r>
              <a:rPr lang="en-US" dirty="0"/>
              <a:t>Revelation Chapters 21 and 22</a:t>
            </a:r>
          </a:p>
        </p:txBody>
      </p:sp>
    </p:spTree>
    <p:extLst>
      <p:ext uri="{BB962C8B-B14F-4D97-AF65-F5344CB8AC3E}">
        <p14:creationId xmlns:p14="http://schemas.microsoft.com/office/powerpoint/2010/main" val="3666543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755422"/>
          </a:xfrm>
          <a:prstGeom prst="rect">
            <a:avLst/>
          </a:prstGeom>
          <a:noFill/>
        </p:spPr>
        <p:txBody>
          <a:bodyPr wrap="square" rtlCol="0">
            <a:spAutoFit/>
          </a:bodyPr>
          <a:lstStyle/>
          <a:p>
            <a:r>
              <a:rPr lang="en-US" sz="2800" b="1" dirty="0">
                <a:latin typeface="Cambria" panose="02040503050406030204" pitchFamily="18" charset="0"/>
              </a:rPr>
              <a:t>Review from last time…</a:t>
            </a:r>
          </a:p>
          <a:p>
            <a:endParaRPr lang="en-US" dirty="0">
              <a:latin typeface="Cambria" panose="02040503050406030204" pitchFamily="18" charset="0"/>
            </a:endParaRPr>
          </a:p>
          <a:p>
            <a:r>
              <a:rPr lang="en-US" sz="2600" b="1" i="1" dirty="0">
                <a:latin typeface="Cambria" panose="02040503050406030204" pitchFamily="18" charset="0"/>
              </a:rPr>
              <a:t>Rev 20:11-15, Then I saw a great white throne and Him who sat upon it, from whose presence earth and heaven fled away, and no place was found for them. 12 And I saw the dead, the great and the small, standing before the throne, and books were opened; and another book was opened, which is the book of life; and the dead were judged from the things which were written in the books, according to their deeds. 13 And the sea gave up the dead which were in it, and death and Hades gave up the dead which were in them; and they were judged, every one of them according to their deeds. 14 Then death and Hades were thrown into the lake of fire. This is the second death, the lake of fire. 15 And if anyone’s name was not found written in the book of life, he was thrown into the lake of fire.</a:t>
            </a:r>
          </a:p>
          <a:p>
            <a:endParaRPr lang="en-US" dirty="0"/>
          </a:p>
          <a:p>
            <a:endParaRPr lang="en-US" dirty="0"/>
          </a:p>
        </p:txBody>
      </p:sp>
    </p:spTree>
    <p:extLst>
      <p:ext uri="{BB962C8B-B14F-4D97-AF65-F5344CB8AC3E}">
        <p14:creationId xmlns:p14="http://schemas.microsoft.com/office/powerpoint/2010/main" val="123825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293757"/>
          </a:xfrm>
          <a:prstGeom prst="rect">
            <a:avLst/>
          </a:prstGeom>
          <a:noFill/>
        </p:spPr>
        <p:txBody>
          <a:bodyPr wrap="square" rtlCol="0">
            <a:spAutoFit/>
          </a:bodyPr>
          <a:lstStyle/>
          <a:p>
            <a:pPr marL="342900" marR="0" lvl="0" indent="-3429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Do both believers and unbelievers have bodies?</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Where do believers go and how long will they be there? </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Where do unbelievers go, and how long will they be there?</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i="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Lake of Fire</a:t>
            </a:r>
            <a:r>
              <a:rPr lang="en-US" sz="26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Rev 20:10, And the devil who deceived them was thrown into the lake of fire and brimstone, where the beast and the false prophet are also; and they will be tormented day and night forever and ever.</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2 </a:t>
            </a:r>
            <a:r>
              <a:rPr lang="en-US" sz="26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Thes</a:t>
            </a:r>
            <a:r>
              <a:rPr lang="en-US" sz="26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1:6-9, For after all it is only just for God to repay with affliction those who afflict you, 7 and to give relief to you who are afflicted and to us as well when the Lord Jesus will be revealed from heaven with His mighty angels in flaming fire, 8 dealing out retribution to those who do not know God and to those who do not obey the gospel of our Lord Jesus. 9 These will pay the penalty of </a:t>
            </a:r>
            <a:r>
              <a:rPr lang="en-US" sz="2600" i="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eternal destruction</a:t>
            </a:r>
            <a:r>
              <a:rPr lang="en-US" sz="26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away from the presence of the Lord and from the glory of His power,</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127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170646"/>
          </a:xfrm>
          <a:prstGeom prst="rect">
            <a:avLst/>
          </a:prstGeom>
          <a:noFill/>
        </p:spPr>
        <p:txBody>
          <a:bodyPr wrap="square" rtlCol="0">
            <a:spAutoFit/>
          </a:bodyPr>
          <a:lstStyle/>
          <a:p>
            <a:pPr marL="342900" marR="0" lvl="0" indent="-342900">
              <a:buFont typeface="Symbol" pitchFamily="2" charset="2"/>
              <a:buChar char=""/>
            </a:pP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STATEMENT: However, there are many Christians who adhere to an </a:t>
            </a:r>
            <a:r>
              <a:rPr lang="en-US" sz="22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annihilationist view</a:t>
            </a:r>
            <a:endParaRPr lang="en-US" sz="22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view relies on verses that talk about “destruction”, but they reject </a:t>
            </a:r>
            <a:r>
              <a:rPr lang="en-US" sz="22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eternal tormen</a:t>
            </a: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t.</a:t>
            </a:r>
            <a:endParaRPr lang="en-US" sz="22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One of the major annihilationism proponents, Clark Pinnock, says this:</a:t>
            </a:r>
            <a:endParaRPr lang="en-US" sz="22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doctrine of eternal torture makes God out to be morally worse than Hitler, who maintains an everlasting Auschwitz for his enemies whom he does not even allow to die. How can one love a God like that?”</a:t>
            </a:r>
            <a:endParaRPr lang="en-US" sz="22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So, is this Clark Pinnock morally superior to God? He should reconsider his words!</a:t>
            </a:r>
            <a:endParaRPr lang="en-US" sz="22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200" dirty="0">
                <a:solidFill>
                  <a:srgbClr val="000000"/>
                </a:solidFill>
                <a:effectLst/>
                <a:latin typeface="Cambria" panose="02040503050406030204" pitchFamily="18" charset="0"/>
                <a:ea typeface="Aptos" panose="020B0004020202020204" pitchFamily="34" charset="0"/>
                <a:cs typeface="Arial" panose="020B0604020202020204" pitchFamily="34" charset="0"/>
              </a:rPr>
              <a:t>ANSWER:</a:t>
            </a:r>
            <a:r>
              <a:rPr lang="en-US" sz="22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“Punishment in hell is defined by the word </a:t>
            </a:r>
            <a:r>
              <a:rPr lang="en-US" sz="22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aionios</a:t>
            </a:r>
            <a:r>
              <a:rPr lang="en-US" sz="22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which is the word eternal or everlasting. There are people who would like to redefine that word </a:t>
            </a:r>
            <a:r>
              <a:rPr lang="en-US" sz="22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aionios</a:t>
            </a:r>
            <a:r>
              <a:rPr lang="en-US" sz="22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and say, "Well, it doesn't really mean forever." But if you do that with hell, you've just done it with heaven, because the same word is used to describe both. If there is not an everlasting hell, then there is not an everlasting heaven. And I'll go one beyond that. The same word is used to describe God. And so if there is not an everlasting hell, then there is not an everlasting heaven, nor is there an everlasting God. It is clear that God is eternal; and, therefore, that heaven is eternal, and so is hell.” – John MacArthur</a:t>
            </a:r>
            <a:endParaRPr lang="en-US" sz="22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827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4401205"/>
          </a:xfrm>
          <a:prstGeom prst="rect">
            <a:avLst/>
          </a:prstGeom>
          <a:noFill/>
        </p:spPr>
        <p:txBody>
          <a:bodyPr wrap="square" rtlCol="0">
            <a:spAutoFit/>
          </a:bodyPr>
          <a:lstStyle/>
          <a:p>
            <a:pPr marL="0" marR="0"/>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What do we know about heaven? How many heavens are there?</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Earth’s atmosphere (Heb: </a:t>
            </a:r>
            <a:r>
              <a:rPr lang="en-US" sz="2800"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shamayim</a:t>
            </a: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Gen 1:20, “let birds fly above the earth in the open expanse of the heavens.”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Job 12:7, ““But now ask the beasts, and let them teach you; and the birds of the heavens, and let them tell you.”</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Eze 38:20, The fish of the sea, the birds of the heavens, the beasts of the field, all the creeping things that creep on the earth.</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60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4401205"/>
          </a:xfrm>
          <a:prstGeom prst="rect">
            <a:avLst/>
          </a:prstGeom>
          <a:noFill/>
        </p:spPr>
        <p:txBody>
          <a:bodyPr wrap="square" rtlCol="0">
            <a:spAutoFit/>
          </a:bodyPr>
          <a:lstStyle/>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Interstellar space (Heb: </a:t>
            </a:r>
            <a:r>
              <a:rPr lang="en-US" sz="2800"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shamayim</a:t>
            </a: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Gen 15:5, And He took [Abraham] outside and said, “Now look toward the heavens, and count the stars, if you are able to count them.” And He said to him, “So shall your descendants be.”</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Deu</a:t>
            </a: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4:19, beware not to lift up your eyes to heaven and see the sun and the moon and the stars, all the host of heaven, and be drawn away and worship them and serve them</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Psa</a:t>
            </a: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8:3-4, When I consider Your heavens, the work of Your fingers, the moon and the stars, which You have ordained; 4 What is man that You take thought of him, and the son of man that You care for him?</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8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755422"/>
          </a:xfrm>
          <a:prstGeom prst="rect">
            <a:avLst/>
          </a:prstGeom>
          <a:noFill/>
        </p:spPr>
        <p:txBody>
          <a:bodyPr wrap="square" rtlCol="0">
            <a:spAutoFit/>
          </a:bodyPr>
          <a:lstStyle/>
          <a:p>
            <a:pPr marR="0" lvl="0"/>
            <a:r>
              <a:rPr lang="en-US" sz="2800" dirty="0">
                <a:solidFill>
                  <a:srgbClr val="000000"/>
                </a:solidFill>
                <a:latin typeface="Cambria" panose="02040503050406030204" pitchFamily="18" charset="0"/>
                <a:ea typeface="Aptos" panose="020B0004020202020204" pitchFamily="34" charset="0"/>
                <a:cs typeface="Arial" panose="020B0604020202020204" pitchFamily="34" charset="0"/>
              </a:rPr>
              <a:t>The dwelling place of God (Heb: </a:t>
            </a:r>
            <a:r>
              <a:rPr lang="en-US" sz="2800" dirty="0" err="1">
                <a:solidFill>
                  <a:srgbClr val="000000"/>
                </a:solidFill>
                <a:latin typeface="Cambria" panose="02040503050406030204" pitchFamily="18" charset="0"/>
                <a:ea typeface="Aptos" panose="020B0004020202020204" pitchFamily="34" charset="0"/>
                <a:cs typeface="Arial" panose="020B0604020202020204" pitchFamily="34" charset="0"/>
              </a:rPr>
              <a:t>shamayim</a:t>
            </a:r>
            <a:r>
              <a:rPr lang="en-US" sz="2800" dirty="0">
                <a:solidFill>
                  <a:srgbClr val="000000"/>
                </a:solidFill>
                <a:latin typeface="Cambria" panose="02040503050406030204" pitchFamily="18" charset="0"/>
                <a:ea typeface="Aptos" panose="020B0004020202020204" pitchFamily="34" charset="0"/>
                <a:cs typeface="Arial" panose="020B0604020202020204" pitchFamily="34" charset="0"/>
              </a:rPr>
              <a:t>, Gr: Ouranos – The Planet Uranus, and Uranium)</a:t>
            </a:r>
          </a:p>
          <a:p>
            <a:pPr marL="342900" marR="0" lvl="0" indent="-342900">
              <a:buFont typeface="Symbol" pitchFamily="2" charset="2"/>
              <a:buChar char=""/>
            </a:pPr>
            <a:endParaRPr lang="en-US" sz="2400" dirty="0">
              <a:solidFill>
                <a:srgbClr val="000000"/>
              </a:solidFill>
              <a:latin typeface="Cambria" panose="02040503050406030204" pitchFamily="18" charset="0"/>
              <a:ea typeface="Aptos" panose="020B0004020202020204" pitchFamily="34" charset="0"/>
              <a:cs typeface="Arial" panose="020B0604020202020204" pitchFamily="34" charset="0"/>
            </a:endParaRPr>
          </a:p>
          <a:p>
            <a:pPr marL="342900" marR="0" lvl="0" indent="-342900">
              <a:buFont typeface="Symbol" pitchFamily="2" charset="2"/>
              <a:buChar char=""/>
            </a:pPr>
            <a:r>
              <a:rPr lang="en-US" sz="2400" dirty="0" err="1">
                <a:solidFill>
                  <a:srgbClr val="000000"/>
                </a:solidFill>
                <a:latin typeface="Cambria" panose="02040503050406030204" pitchFamily="18" charset="0"/>
                <a:ea typeface="Aptos" panose="020B0004020202020204" pitchFamily="34" charset="0"/>
                <a:cs typeface="Arial" panose="020B0604020202020204" pitchFamily="34" charset="0"/>
              </a:rPr>
              <a:t>Deu</a:t>
            </a:r>
            <a:r>
              <a:rPr lang="en-US" sz="2400" dirty="0">
                <a:solidFill>
                  <a:srgbClr val="000000"/>
                </a:solidFill>
                <a:latin typeface="Cambria" panose="02040503050406030204" pitchFamily="18" charset="0"/>
                <a:ea typeface="Aptos" panose="020B0004020202020204" pitchFamily="34" charset="0"/>
                <a:cs typeface="Arial" panose="020B0604020202020204" pitchFamily="34" charset="0"/>
              </a:rPr>
              <a:t> 4:39, Know therefore today, and take it to your heart, that the Lord, He is God in heaven above and on the earth below; there is no other.</a:t>
            </a:r>
          </a:p>
          <a:p>
            <a:pPr marL="342900" marR="0" lvl="0" indent="-342900">
              <a:buFont typeface="Symbol" pitchFamily="2" charset="2"/>
              <a:buChar char=""/>
            </a:pPr>
            <a:r>
              <a:rPr lang="en-US" sz="2400" dirty="0">
                <a:solidFill>
                  <a:srgbClr val="000000"/>
                </a:solidFill>
                <a:latin typeface="Cambria" panose="02040503050406030204" pitchFamily="18" charset="0"/>
                <a:ea typeface="Aptos" panose="020B0004020202020204" pitchFamily="34" charset="0"/>
                <a:cs typeface="Arial" panose="020B0604020202020204" pitchFamily="34" charset="0"/>
              </a:rPr>
              <a:t>Job 22:12, 14, “Is not God in the height of heaven? Look also at the distant stars, how high they are! … And he walks on the vault of heaven.” Vault - circle or circuit</a:t>
            </a:r>
          </a:p>
          <a:p>
            <a:pPr marL="800100" lvl="1" indent="-342900">
              <a:buFont typeface="Symbol" pitchFamily="2" charset="2"/>
              <a:buChar char=""/>
            </a:pPr>
            <a:r>
              <a:rPr lang="en-US" sz="2400" dirty="0">
                <a:solidFill>
                  <a:srgbClr val="000000"/>
                </a:solidFill>
                <a:latin typeface="Cambria" panose="02040503050406030204" pitchFamily="18" charset="0"/>
                <a:ea typeface="Aptos" panose="020B0004020202020204" pitchFamily="34" charset="0"/>
                <a:cs typeface="Arial" panose="020B0604020202020204" pitchFamily="34" charset="0"/>
              </a:rPr>
              <a:t>The sense is there is a limit to the circle of the universe, and God is outside of that.</a:t>
            </a:r>
          </a:p>
          <a:p>
            <a:pPr marL="342900" marR="0" lvl="0" indent="-342900">
              <a:buFont typeface="Symbol" pitchFamily="2" charset="2"/>
              <a:buChar char=""/>
            </a:pPr>
            <a:r>
              <a:rPr lang="en-US" sz="2400" dirty="0">
                <a:solidFill>
                  <a:srgbClr val="000000"/>
                </a:solidFill>
                <a:latin typeface="Cambria" panose="02040503050406030204" pitchFamily="18" charset="0"/>
                <a:ea typeface="Aptos" panose="020B0004020202020204" pitchFamily="34" charset="0"/>
                <a:cs typeface="Arial" panose="020B0604020202020204" pitchFamily="34" charset="0"/>
              </a:rPr>
              <a:t>2 Cor 12:2, 4, I know a man in Christ who fourteen years ago—whether in the body I do not know, or out of the body I do not know, God knows—such a man was caught up to the third heaven” … “was caught up into Paradise and heard inexpressible words, which a man is not permitted to speak.”</a:t>
            </a:r>
          </a:p>
          <a:p>
            <a:pPr marL="342900" marR="0" lvl="0" indent="-342900">
              <a:buFont typeface="Symbol" pitchFamily="2" charset="2"/>
              <a:buChar char=""/>
            </a:pPr>
            <a:r>
              <a:rPr lang="en-US" sz="2400" dirty="0">
                <a:solidFill>
                  <a:srgbClr val="000000"/>
                </a:solidFill>
                <a:latin typeface="Cambria" panose="02040503050406030204" pitchFamily="18" charset="0"/>
                <a:ea typeface="Aptos" panose="020B0004020202020204" pitchFamily="34" charset="0"/>
                <a:cs typeface="Arial" panose="020B0604020202020204" pitchFamily="34" charset="0"/>
              </a:rPr>
              <a:t>This is Paul’s experience of seeing the dwelling place of God</a:t>
            </a:r>
          </a:p>
          <a:p>
            <a:pPr marL="342900" marR="0" lvl="0" indent="-342900">
              <a:buFont typeface="Symbol" pitchFamily="2" charset="2"/>
              <a:buChar char=""/>
            </a:pPr>
            <a:endParaRPr lang="en-US" sz="2400" dirty="0">
              <a:solidFill>
                <a:srgbClr val="000000"/>
              </a:solidFill>
              <a:latin typeface="Cambria" panose="02040503050406030204" pitchFamily="18"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0939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262979"/>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21:1, Then I saw a new heaven and a new earth; for the first heaven and the first earth passed away, and there is no longer any sea.</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the recreation!</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Everything was uncreated (melted away) in chapter 20, now it is all brand new.</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Isa 65:17, “For behold, I create new heavens and a new earth; and the former things will not be remembered or come to mind.”</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Isa 66:22, “For just as the new heavens and the new earth which I make will endure before Me,” declares the Lord, “So your offspring and your name will endure.”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We know this is very different from the current heaven and earth, “there is no sea.”</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current earth is 75% oceans.</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Our earthly bodies are 90% water.</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We will be very different and so will the new planet!</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696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68166"/>
            <a:ext cx="11403724" cy="5262979"/>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21:2, And I saw the </a:t>
            </a:r>
            <a:r>
              <a:rPr lang="en-US" sz="2400" b="1" i="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holy city</a:t>
            </a:r>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new Jerusalem, coming down out of heaven from God, made ready as a bride adorned for her husband.</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We need to read this verse literally, this is an </a:t>
            </a:r>
            <a:r>
              <a:rPr lang="en-US" sz="24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actual city</a:t>
            </a: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 Prepared by God.</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Then we have a simile, that the city is adorned “as” a bride (made beautiful in every way)</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What’s another reason the Holy City can be considered a bride?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God’s holy people dwell there!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bride is now not just the New Testament Church, but all redeemed believers!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How many </a:t>
            </a:r>
            <a:r>
              <a:rPr lang="en-US" sz="2400"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Jerusalems</a:t>
            </a: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 will there have been by this time?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Pre-Mil Jerusalem, which has already been ransacked and rebuilt several times.</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Millennium Jerusalem, which will stand at the highest point of the planet (Isa 2:2)</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the </a:t>
            </a:r>
            <a:r>
              <a:rPr lang="en-US" sz="24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third</a:t>
            </a: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 Jerusalem that comes down from heaven to the new earth.</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53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632311"/>
          </a:xfrm>
          <a:prstGeom prst="rect">
            <a:avLst/>
          </a:prstGeom>
          <a:noFill/>
        </p:spPr>
        <p:txBody>
          <a:bodyPr wrap="square" rtlCol="0">
            <a:spAutoFit/>
          </a:bodyPr>
          <a:lstStyle/>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a holy, eternal city.</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What is a city?</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concept of a city includes relationships, activity, responsibility, unity, socialization, and cooperation. Unlike the evil cities of the present earth, the people in the New Jerusalem will live together in perfect harmony.” – John MacArthur</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Does the New Jerusalem already exist, and where is it now?</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What does the verse (Rev 21:2) say about where it comes from?</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Heb 12:22-24, But you have come to Mount Zion and to </a:t>
            </a:r>
            <a:r>
              <a:rPr lang="en-US" sz="2400" b="1" i="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city of the living God, the heavenly Jerusalem</a:t>
            </a: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and to myriads of angels, 23 to the general assembly and church of the firstborn who are enrolled in heaven, and to God, the Judge of all, and to the spirits of the righteous made perfect, 24 and to Jesus, the mediator of a new covenant, and to the sprinkled blood, which speaks better than the blood of Abel.</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sense is that the New Jerusalem is the Father’s house. Perhaps the </a:t>
            </a:r>
            <a:r>
              <a:rPr lang="en-US" sz="24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capital city</a:t>
            </a: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 of heaven.</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142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632311"/>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21:3, And I heard a loud voice from the throne, saying, “Behold, the tabernacle of God is among men, and He will dwell among them, and they shall be His people, and God Himself will be among them;”</a:t>
            </a:r>
            <a:endParaRPr lang="en-US" sz="2400" i="1"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What’s a tabernacle?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Oxford, (in biblical use) a fixed or movable </a:t>
            </a:r>
            <a:r>
              <a:rPr lang="en-US" sz="24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habitation</a:t>
            </a:r>
            <a:endParaRPr lang="en-US" sz="2400" u="sng"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John 14:1-3, “Do not let your heart be troubled; believe in God, believe also in Me. 2 </a:t>
            </a:r>
            <a:r>
              <a:rPr lang="en-US" sz="2400" b="1" i="1" u="sng" dirty="0">
                <a:solidFill>
                  <a:srgbClr val="FF0000"/>
                </a:solidFill>
                <a:effectLst/>
                <a:latin typeface="Cambria" panose="02040503050406030204" pitchFamily="18" charset="0"/>
                <a:ea typeface="Aptos" panose="020B0004020202020204" pitchFamily="34" charset="0"/>
                <a:cs typeface="Arial" panose="020B0604020202020204" pitchFamily="34" charset="0"/>
              </a:rPr>
              <a:t>In My Father’s house are many dwelling places</a:t>
            </a:r>
            <a:r>
              <a:rPr lang="en-US" sz="24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 if it were not so, I would have told you; for I go to prepare a place for you. 3 If I go and prepare a place for you, I will come again and receive you to Myself, </a:t>
            </a:r>
            <a:r>
              <a:rPr lang="en-US" sz="2400" b="1" i="1" u="sng" dirty="0">
                <a:solidFill>
                  <a:srgbClr val="FF0000"/>
                </a:solidFill>
                <a:effectLst/>
                <a:latin typeface="Cambria" panose="02040503050406030204" pitchFamily="18" charset="0"/>
                <a:ea typeface="Aptos" panose="020B0004020202020204" pitchFamily="34" charset="0"/>
                <a:cs typeface="Arial" panose="020B0604020202020204" pitchFamily="34" charset="0"/>
              </a:rPr>
              <a:t>that where I am, there you may be also</a:t>
            </a:r>
            <a:r>
              <a:rPr lang="en-US" sz="24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No longer will God’s glory and presence be veiled</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Our fellowship with Jesus will be full and complete</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1 John 3:2, Beloved, now we are children of God, and it has not appeared as yet what we will be. We know that when He appears, we will be like Him, because we will see Him just as He is.</a:t>
            </a:r>
            <a:r>
              <a:rPr lang="en-US" sz="2400" i="1" dirty="0">
                <a:latin typeface="Times"/>
                <a:ea typeface="Aptos" panose="020B0004020202020204" pitchFamily="34" charset="0"/>
                <a:cs typeface="Times New Roman" panose="02020603050405020304" pitchFamily="18" charset="0"/>
              </a:rPr>
              <a:t> </a:t>
            </a: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Who wrote 1 John?</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27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201424"/>
          </a:xfrm>
          <a:prstGeom prst="rect">
            <a:avLst/>
          </a:prstGeom>
          <a:noFill/>
        </p:spPr>
        <p:txBody>
          <a:bodyPr wrap="square" rtlCol="0">
            <a:spAutoFit/>
          </a:bodyPr>
          <a:lstStyle/>
          <a:p>
            <a:pPr marL="0" marR="0"/>
            <a:r>
              <a:rPr lang="en-US" sz="28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21:4-5, and He will wipe away every tear from their eyes; and there will no longer be any death; there will no longer be any mourning, or crying, or pain; the first things have passed away. 5 And He who sits on the throne said, “Behold, I am making all things new.” And He said, “Write, for these words are faithful and true.”</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Was there death during the Millennium?</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Isa 65:20 implies that yes, so would there still have been crying? Yes.</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Others believe that death in the Millennium is eliminated, but this verse implies otherwise.</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there will no longer be any death</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MacArthur believes there will be death, but saints are immediately translated and glorified.</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82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262979"/>
          </a:xfrm>
          <a:prstGeom prst="rect">
            <a:avLst/>
          </a:prstGeom>
          <a:noFill/>
        </p:spPr>
        <p:txBody>
          <a:bodyPr wrap="square" rtlCol="0">
            <a:spAutoFit/>
          </a:bodyPr>
          <a:lstStyle/>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Why will there be no more crying now?</a:t>
            </a:r>
          </a:p>
          <a:p>
            <a:pPr marL="342900" marR="0" lvl="0" indent="-342900">
              <a:buFont typeface="Symbol"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Nothing to be sorrowful about. No regrets, no pain.</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Because?</a:t>
            </a:r>
            <a:endParaRPr lang="en-US" sz="28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first things have passed away!</a:t>
            </a:r>
            <a:endParaRPr lang="en-US" sz="28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God is making all things new.</a:t>
            </a:r>
          </a:p>
          <a:p>
            <a:pPr marL="1143000" marR="0" lvl="2" indent="-228600">
              <a:buFont typeface="Wingdings"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Why do you suppose Jesus has to remind John to “write” what he is seeing?</a:t>
            </a:r>
          </a:p>
          <a:p>
            <a:pPr marL="342900" marR="0" lvl="0" indent="-342900">
              <a:buFont typeface="Symbol"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Maybe John is overwhelmed with what he sees and has lost his concentration?</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475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4832092"/>
          </a:xfrm>
          <a:prstGeom prst="rect">
            <a:avLst/>
          </a:prstGeom>
          <a:noFill/>
        </p:spPr>
        <p:txBody>
          <a:bodyPr wrap="square" rtlCol="0">
            <a:spAutoFit/>
          </a:bodyPr>
          <a:lstStyle/>
          <a:p>
            <a:pPr marL="0" marR="0"/>
            <a:r>
              <a:rPr lang="en-US" sz="28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21:6-8, It is done. I am the Alpha and the Omega, the beginning and the end. I will give to the one who thirsts from the spring of the water of life without cost. 7 He who overcomes will inherit these things, and I will be his God and he will be My son. 8 But for the cowardly and unbelieving and abominable and murderers and immoral persons and sorcerers and idolaters and all liars, their part will be in the lake that burns with fire and brimstone, which is the second death.”</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Once again we see the stark contrast in destination between believers and unbelievers</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71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4832092"/>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000000"/>
                </a:solidFill>
                <a:effectLst/>
                <a:latin typeface="Cambria" panose="02040503050406030204" pitchFamily="18" charset="0"/>
                <a:ea typeface="Aptos" panose="020B0004020202020204" pitchFamily="34" charset="0"/>
                <a:cs typeface="Arial" panose="020B0604020202020204" pitchFamily="34" charset="0"/>
              </a:rPr>
              <a:t>Characteristics of unbelievers</a:t>
            </a:r>
          </a:p>
          <a:p>
            <a:pPr marL="342900" marR="0" lvl="0" indent="-342900">
              <a:buFont typeface="Symbol"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Cowardly – Where was King Saul when he was being selected as King (1 Sam 10:22)?</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Unbelieving – those who refuse to believe God</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Abominable – disgusting, detestable</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Murderers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Immoral - pornos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Sorcerers - pharmakos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Idolaters – a worshipper of images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All liars – </a:t>
            </a:r>
            <a:r>
              <a:rPr lang="en-US" sz="2800"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pseudes</a:t>
            </a: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 (</a:t>
            </a:r>
            <a:r>
              <a:rPr lang="en-US" sz="2800"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pseudos</a:t>
            </a: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 fakes, deceivers, hypocrites)</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700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632311"/>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21:9-11, Then one of the seven angels who had the seven bowls full of the seven last plagues came and spoke with me, saying, “Come here, I will show you the bride, the wife of the Lamb.” 10 And he carried me away in the Spirit to a great and high mountain, and showed me the holy city, Jerusalem, coming down out of heaven from God, 11 having the glory of God. Her brilliance was like a very costly stone, as a stone of crystal-clear jasper.</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Which angel shows John the Bride?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Where does the angel take John to see the Bride?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And what does the angel show John as the Bride?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No more simile here. The holy city IS the Bride because it is comprised of all the faithful.</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city draws its character from its occupants.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city is brilliant (to shine or to glow) like Jasper.</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Why is the city shining?</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041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386090"/>
          </a:xfrm>
          <a:prstGeom prst="rect">
            <a:avLst/>
          </a:prstGeom>
          <a:noFill/>
        </p:spPr>
        <p:txBody>
          <a:bodyPr wrap="square" rtlCol="0">
            <a:spAutoFit/>
          </a:bodyPr>
          <a:lstStyle/>
          <a:p>
            <a:pPr marL="0" marR="0"/>
            <a:r>
              <a:rPr lang="en-US" sz="28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21:12-14, It had a great and high wall, with twelve gates, and at the gates twelve angels; and names were written on them, which are the names of the twelve tribes of the sons of Israel. 13 There were three gates on the east and three gates on the north and three gates on the south and three gates on the west. 14 And the wall of the city had twelve foundation stones, and on them were the twelve names of the twelve apostles of the Lamb.</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Is this passage describing a physical city or a spiritual city?</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Hint: High wall, East, North, South, West, gates with names, foundation stones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twelve gates have the names of the twelve tribes of Israel</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twelve foundation stones of the wall have the names of the twelve apostles</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further support for God’s covenant with Israel, as well as with the church</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915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6370975"/>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21:15-17, The one who spoke with me had a gold measuring rod to measure the city, and its gates and its wall. 16 The city is laid out as a square, and its length is as great as the width; and he measured the city with the rod, fifteen hundred miles; its length and width and height are equal. 17 And he measured its wall, seventy-two yards, according to human measurements, which are also angelic measurements.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Further proof this is a physical city:</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city is laid out as a cube, 1500 miles on each side (12,000 stadia, a stadia = about 600 ft)</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Some try to make it a pyramid, but the language doesn’t allow for that interpretation.</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Plus, pyramids are also often associated with the occult.</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Henry Morris says this, </a:t>
            </a: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language of the passage [is] much more naturally understood to mean a cube, with the length and breadth and height all same.”</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 also argues against a pyramid shape because of, </a:t>
            </a: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pyramid’s apex being </a:t>
            </a:r>
            <a:r>
              <a:rPr lang="en-US" sz="2400" i="1" dirty="0">
                <a:solidFill>
                  <a:schemeClr val="bg1"/>
                </a:solidFill>
                <a:effectLst/>
                <a:latin typeface="Cambria" panose="02040503050406030204" pitchFamily="18" charset="0"/>
                <a:ea typeface="Aptos" panose="020B0004020202020204" pitchFamily="34" charset="0"/>
                <a:cs typeface="Arial" panose="020B0604020202020204" pitchFamily="34" charset="0"/>
              </a:rPr>
              <a:t>dedicated to the worship of the sun, or of the host of heaven”</a:t>
            </a:r>
            <a:r>
              <a:rPr lang="en-US" sz="2400" dirty="0">
                <a:solidFill>
                  <a:schemeClr val="bg1"/>
                </a:solidFill>
                <a:effectLst/>
                <a:latin typeface="Cambria" panose="02040503050406030204" pitchFamily="18" charset="0"/>
                <a:ea typeface="Aptos" panose="020B0004020202020204" pitchFamily="34" charset="0"/>
                <a:cs typeface="Arial" panose="020B0604020202020204" pitchFamily="34" charset="0"/>
              </a:rPr>
              <a:t> – </a:t>
            </a:r>
            <a:r>
              <a:rPr lang="en-US" sz="2400" i="1" dirty="0">
                <a:solidFill>
                  <a:schemeClr val="bg1"/>
                </a:solidFill>
                <a:effectLst/>
                <a:latin typeface="Cambria" panose="02040503050406030204" pitchFamily="18" charset="0"/>
                <a:ea typeface="Aptos" panose="020B0004020202020204" pitchFamily="34" charset="0"/>
                <a:cs typeface="Arial" panose="020B0604020202020204" pitchFamily="34" charset="0"/>
              </a:rPr>
              <a:t>The Revelation Record</a:t>
            </a:r>
            <a:r>
              <a:rPr lang="en-US" sz="2400" dirty="0">
                <a:solidFill>
                  <a:schemeClr val="bg1"/>
                </a:solidFill>
                <a:effectLst/>
                <a:latin typeface="Cambria" panose="02040503050406030204" pitchFamily="18" charset="0"/>
                <a:ea typeface="Aptos" panose="020B0004020202020204" pitchFamily="34" charset="0"/>
                <a:cs typeface="Arial" panose="020B0604020202020204" pitchFamily="34" charset="0"/>
              </a:rPr>
              <a:t>, page 450.</a:t>
            </a:r>
            <a:endParaRPr lang="en-US" sz="2400" dirty="0">
              <a:solidFill>
                <a:schemeClr val="bg1"/>
              </a:solidFill>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36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7378D0A-0434-E888-33E3-69F1998621F0}"/>
              </a:ext>
            </a:extLst>
          </p:cNvPr>
          <p:cNvSpPr>
            <a:spLocks noChangeArrowheads="1"/>
          </p:cNvSpPr>
          <p:nvPr/>
        </p:nvSpPr>
        <p:spPr bwMode="auto">
          <a:xfrm>
            <a:off x="924910" y="157656"/>
            <a:ext cx="2932806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New Jerusalem: What is it like?">
            <a:extLst>
              <a:ext uri="{FF2B5EF4-FFF2-40B4-BE49-F238E27FC236}">
                <a16:creationId xmlns:a16="http://schemas.microsoft.com/office/drawing/2014/main" id="{91F38469-088A-0A21-0C53-2F9E8DE4F82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45324" y="157656"/>
            <a:ext cx="9165021" cy="6110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84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dissolve">
                                      <p:cBhvr>
                                        <p:cTn id="7" dur="20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262979"/>
          </a:xfrm>
          <a:prstGeom prst="rect">
            <a:avLst/>
          </a:prstGeom>
          <a:noFill/>
        </p:spPr>
        <p:txBody>
          <a:bodyPr wrap="square" rtlCol="0">
            <a:spAutoFit/>
          </a:bodyPr>
          <a:lstStyle/>
          <a:p>
            <a:pPr marL="342900" marR="0" lvl="0" indent="-342900">
              <a:buFont typeface="Symbol" pitchFamily="2" charset="2"/>
              <a:buChar char=""/>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John 14:2, In My Father’s house </a:t>
            </a:r>
            <a:r>
              <a:rPr lang="en-US" sz="2800" i="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are many dwelling places</a:t>
            </a: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 if it were not so, I would have told you; for I go to prepare a place for you.</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A quick calculation reveals that the city would be able to contain about 1,500,000,000,000,000 ( 1.5 quadrillion) apartments if each apartment was 12 feet high (3.66 m) and contained 2800 sq. ft (260.1 sq. m). – </a:t>
            </a:r>
            <a:r>
              <a:rPr lang="en-US" sz="2800" i="1" dirty="0" err="1">
                <a:solidFill>
                  <a:srgbClr val="000000"/>
                </a:solidFill>
                <a:effectLst/>
                <a:latin typeface="Cambria" panose="02040503050406030204" pitchFamily="18" charset="0"/>
                <a:ea typeface="Aptos" panose="020B0004020202020204" pitchFamily="34" charset="0"/>
                <a:cs typeface="Arial" panose="020B0604020202020204" pitchFamily="34" charset="0"/>
              </a:rPr>
              <a:t>neverthirsty.org</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But a city is not made up of just apartments! It has parks, rivers, concert halls, etc.</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QUESTION: So how many people have ever been born on the planet?</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 better question is: How many people have ever been</a:t>
            </a:r>
            <a:r>
              <a:rPr lang="en-US" sz="2800" b="1" dirty="0">
                <a:solidFill>
                  <a:srgbClr val="000000"/>
                </a:solidFill>
                <a:effectLst/>
                <a:latin typeface="Cambria" panose="02040503050406030204" pitchFamily="18" charset="0"/>
                <a:ea typeface="Aptos" panose="020B0004020202020204" pitchFamily="34" charset="0"/>
                <a:cs typeface="Arial" panose="020B0604020202020204" pitchFamily="34" charset="0"/>
              </a:rPr>
              <a:t> </a:t>
            </a:r>
            <a:r>
              <a:rPr lang="en-US" sz="2800" b="1"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conceived</a:t>
            </a: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 on earth since Adam and Eve?</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Christians believe life begins at conception, not at birth!</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65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4832092"/>
          </a:xfrm>
          <a:prstGeom prst="rect">
            <a:avLst/>
          </a:prstGeom>
          <a:noFill/>
        </p:spPr>
        <p:txBody>
          <a:bodyPr wrap="square" rtlCol="0">
            <a:spAutoFit/>
          </a:bodyPr>
          <a:lstStyle/>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Current situation (these are all estimated numbers):</a:t>
            </a:r>
          </a:p>
          <a:p>
            <a:pPr marL="342900" marR="0" lvl="0" indent="-342900">
              <a:buFont typeface="Symbol" pitchFamily="2" charset="2"/>
              <a:buChar char=""/>
            </a:pPr>
            <a:endPar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endParaRPr>
          </a:p>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250,000,000 pregnancies each year around the world</a:t>
            </a:r>
          </a:p>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120,000,000 are “unintended” pregnancies according to the UN</a:t>
            </a:r>
          </a:p>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50,000,000 fetuses are aborted every year</a:t>
            </a:r>
          </a:p>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World population in 2022, 8 billion, so that’s about 4 billion women in total</a:t>
            </a:r>
          </a:p>
          <a:p>
            <a:pPr marL="342900" marR="0" lvl="0" indent="-342900">
              <a:buFont typeface="Symbol" pitchFamily="2" charset="2"/>
              <a:buChar char=""/>
            </a:pPr>
            <a:endPar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endParaRPr>
          </a:p>
          <a:p>
            <a:pPr marL="342900" marR="0" lvl="0" indent="-342900">
              <a:buFont typeface="Symbol" pitchFamily="2" charset="2"/>
              <a:buChar char=""/>
            </a:pPr>
            <a:r>
              <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rPr>
              <a:t>So, about 6% of women are pregnant every year. (lower in the west, higher in undeveloped countries)</a:t>
            </a:r>
          </a:p>
          <a:p>
            <a:pPr marL="342900" marR="0" lvl="0" indent="-342900">
              <a:buFont typeface="Symbol" pitchFamily="2" charset="2"/>
              <a:buChar char=""/>
            </a:pPr>
            <a:endParaRPr lang="en-US" sz="2800" i="1" dirty="0">
              <a:solidFill>
                <a:srgbClr val="000000"/>
              </a:solidFill>
              <a:latin typeface="Cambria" panose="02040503050406030204" pitchFamily="18"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0550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262979"/>
          </a:xfrm>
          <a:prstGeom prst="rect">
            <a:avLst/>
          </a:prstGeom>
          <a:noFill/>
        </p:spPr>
        <p:txBody>
          <a:bodyPr wrap="square" rtlCol="0">
            <a:spAutoFit/>
          </a:bodyPr>
          <a:lstStyle/>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world has two distinct geometric population growth epochs; Pre-flood, post-flood</a:t>
            </a:r>
          </a:p>
          <a:p>
            <a:pPr marL="342900" marR="0" lvl="0" indent="-342900">
              <a:buFont typeface="Symbol"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AND, Jesus may be hinting at something when he says this:</a:t>
            </a:r>
          </a:p>
          <a:p>
            <a:pPr marL="342900" marR="0" lvl="0" indent="-342900">
              <a:buFont typeface="Symbol"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Mat 24:36-39, “But of that day and hour no one knows, not even the angels of heaven, nor the Son, but the Father alone. 37 For the coming of the Son of Man will be just like the days of Noah. 38 For as in those days before the flood they were eating and drinking, marrying and giving in marriage, until the day that Noah entered the ark, 39 and they did not understand until the flood came and took them all away; so will the coming of the Son of Man be.</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81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A0666-CA1E-81E4-FC0C-26C91E55E4F6}"/>
              </a:ext>
            </a:extLst>
          </p:cNvPr>
          <p:cNvSpPr txBox="1"/>
          <p:nvPr/>
        </p:nvSpPr>
        <p:spPr>
          <a:xfrm>
            <a:off x="147145" y="105106"/>
            <a:ext cx="11403724" cy="5293757"/>
          </a:xfrm>
          <a:prstGeom prst="rect">
            <a:avLst/>
          </a:prstGeom>
          <a:noFill/>
        </p:spPr>
        <p:txBody>
          <a:bodyPr wrap="square" rtlCol="0">
            <a:spAutoFit/>
          </a:bodyPr>
          <a:lstStyle/>
          <a:p>
            <a:pPr marL="342900" marR="0" lvl="0" indent="-3429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Let’s say he was also talking not just about the surprise nature of the event, but also the population, because he says, “</a:t>
            </a:r>
            <a:r>
              <a:rPr lang="en-US" sz="26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marrying and giving in marriage” </a:t>
            </a: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a reasonable assumption)</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Today the population is about 8 billion. We could view the pre-flood population as the same 8 billion, and this is not even a stretch numerically!</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Last year the global growth rate was 0.91%, but </a:t>
            </a:r>
            <a:r>
              <a:rPr lang="en-US" sz="26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since the flood it has been much lower</a:t>
            </a: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a:t>
            </a:r>
            <a:endParaRPr lang="en-US" sz="26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due to wars, famines, pestilence, genocide</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flood occurred 1,656 years after creation.</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Then about 4344 years have occurred since the flood (Total 6,000 years).</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When we extrapolate pre-flood and post flood population growth rates we find:</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u="sng" dirty="0">
                <a:solidFill>
                  <a:srgbClr val="000000"/>
                </a:solidFill>
                <a:effectLst/>
                <a:latin typeface="Cambria" panose="02040503050406030204" pitchFamily="18" charset="0"/>
                <a:ea typeface="Aptos" panose="020B0004020202020204" pitchFamily="34" charset="0"/>
                <a:cs typeface="Arial" panose="020B0604020202020204" pitchFamily="34" charset="0"/>
                <a:hlinkClick r:id="rId2"/>
              </a:rPr>
              <a:t>https://www.omnicalculator.com/math/exponential-growth</a:t>
            </a:r>
            <a:endParaRPr lang="en-US" sz="26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872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6F2FBA9-F569-275E-2965-CD5C3B4A9195}"/>
              </a:ext>
            </a:extLst>
          </p:cNvPr>
          <p:cNvGraphicFramePr>
            <a:graphicFrameLocks noGrp="1"/>
          </p:cNvGraphicFramePr>
          <p:nvPr>
            <p:extLst>
              <p:ext uri="{D42A27DB-BD31-4B8C-83A1-F6EECF244321}">
                <p14:modId xmlns:p14="http://schemas.microsoft.com/office/powerpoint/2010/main" val="1066568495"/>
              </p:ext>
            </p:extLst>
          </p:nvPr>
        </p:nvGraphicFramePr>
        <p:xfrm>
          <a:off x="945931" y="147144"/>
          <a:ext cx="9637500" cy="5456539"/>
        </p:xfrm>
        <a:graphic>
          <a:graphicData uri="http://schemas.openxmlformats.org/drawingml/2006/table">
            <a:tbl>
              <a:tblPr firstRow="1" firstCol="1" bandRow="1">
                <a:tableStyleId>{5C22544A-7EE6-4342-B048-85BDC9FD1C3A}</a:tableStyleId>
              </a:tblPr>
              <a:tblGrid>
                <a:gridCol w="1546759">
                  <a:extLst>
                    <a:ext uri="{9D8B030D-6E8A-4147-A177-3AD203B41FA5}">
                      <a16:colId xmlns:a16="http://schemas.microsoft.com/office/drawing/2014/main" val="2452625015"/>
                    </a:ext>
                  </a:extLst>
                </a:gridCol>
                <a:gridCol w="1546759">
                  <a:extLst>
                    <a:ext uri="{9D8B030D-6E8A-4147-A177-3AD203B41FA5}">
                      <a16:colId xmlns:a16="http://schemas.microsoft.com/office/drawing/2014/main" val="1776219162"/>
                    </a:ext>
                  </a:extLst>
                </a:gridCol>
                <a:gridCol w="1879908">
                  <a:extLst>
                    <a:ext uri="{9D8B030D-6E8A-4147-A177-3AD203B41FA5}">
                      <a16:colId xmlns:a16="http://schemas.microsoft.com/office/drawing/2014/main" val="1707289829"/>
                    </a:ext>
                  </a:extLst>
                </a:gridCol>
                <a:gridCol w="2332037">
                  <a:extLst>
                    <a:ext uri="{9D8B030D-6E8A-4147-A177-3AD203B41FA5}">
                      <a16:colId xmlns:a16="http://schemas.microsoft.com/office/drawing/2014/main" val="2616209922"/>
                    </a:ext>
                  </a:extLst>
                </a:gridCol>
                <a:gridCol w="2332037">
                  <a:extLst>
                    <a:ext uri="{9D8B030D-6E8A-4147-A177-3AD203B41FA5}">
                      <a16:colId xmlns:a16="http://schemas.microsoft.com/office/drawing/2014/main" val="2698888348"/>
                    </a:ext>
                  </a:extLst>
                </a:gridCol>
              </a:tblGrid>
              <a:tr h="690497">
                <a:tc>
                  <a:txBody>
                    <a:bodyPr/>
                    <a:lstStyle/>
                    <a:p>
                      <a:endParaRPr lang="en-US" sz="2200">
                        <a:effectLst/>
                        <a:latin typeface="Cambria" panose="02040503050406030204" pitchFamily="18" charset="0"/>
                      </a:endParaRPr>
                    </a:p>
                  </a:txBody>
                  <a:tcPr marL="128500" marR="128500" marT="0" marB="0" anchor="b"/>
                </a:tc>
                <a:tc>
                  <a:txBody>
                    <a:bodyPr/>
                    <a:lstStyle/>
                    <a:p>
                      <a:pPr marL="0" marR="0">
                        <a:spcBef>
                          <a:spcPts val="0"/>
                        </a:spcBef>
                        <a:spcAft>
                          <a:spcPts val="0"/>
                        </a:spcAft>
                      </a:pPr>
                      <a:r>
                        <a:rPr lang="en-US" sz="2200" u="sng">
                          <a:effectLst/>
                          <a:latin typeface="Cambria" panose="02040503050406030204" pitchFamily="18" charset="0"/>
                        </a:rPr>
                        <a:t>Initial Pop</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spcBef>
                          <a:spcPts val="0"/>
                        </a:spcBef>
                        <a:spcAft>
                          <a:spcPts val="0"/>
                        </a:spcAft>
                      </a:pPr>
                      <a:r>
                        <a:rPr lang="en-US" sz="2200" u="sng">
                          <a:effectLst/>
                          <a:latin typeface="Cambria" panose="02040503050406030204" pitchFamily="18" charset="0"/>
                        </a:rPr>
                        <a:t>Rate of Chg</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u="sng" dirty="0">
                          <a:effectLst/>
                          <a:latin typeface="Cambria" panose="02040503050406030204" pitchFamily="18" charset="0"/>
                        </a:rPr>
                        <a:t>Years</a:t>
                      </a:r>
                      <a:endParaRPr lang="en-US" sz="22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u="sng">
                          <a:effectLst/>
                          <a:latin typeface="Cambria" panose="02040503050406030204" pitchFamily="18" charset="0"/>
                        </a:rPr>
                        <a:t>Final Pop</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3584250622"/>
                  </a:ext>
                </a:extLst>
              </a:tr>
              <a:tr h="690497">
                <a:tc>
                  <a:txBody>
                    <a:bodyPr/>
                    <a:lstStyle/>
                    <a:p>
                      <a:pPr marL="0" marR="0">
                        <a:spcBef>
                          <a:spcPts val="0"/>
                        </a:spcBef>
                        <a:spcAft>
                          <a:spcPts val="0"/>
                        </a:spcAft>
                      </a:pPr>
                      <a:r>
                        <a:rPr lang="en-US" sz="2200">
                          <a:effectLst/>
                          <a:latin typeface="Cambria" panose="02040503050406030204" pitchFamily="18" charset="0"/>
                        </a:rPr>
                        <a:t>Pre-Flood</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2</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1.35%</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1656</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8,813,836,943</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1676259012"/>
                  </a:ext>
                </a:extLst>
              </a:tr>
              <a:tr h="690497">
                <a:tc>
                  <a:txBody>
                    <a:bodyPr/>
                    <a:lstStyle/>
                    <a:p>
                      <a:pPr marL="0" marR="0">
                        <a:spcBef>
                          <a:spcPts val="0"/>
                        </a:spcBef>
                        <a:spcAft>
                          <a:spcPts val="0"/>
                        </a:spcAft>
                      </a:pPr>
                      <a:r>
                        <a:rPr lang="en-US" sz="2200" dirty="0">
                          <a:effectLst/>
                          <a:latin typeface="Cambria" panose="02040503050406030204" pitchFamily="18" charset="0"/>
                        </a:rPr>
                        <a:t>Post-Flood</a:t>
                      </a:r>
                      <a:endParaRPr lang="en-US" sz="22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8</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0.48%</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4344</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8,649,421,046</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3621307969"/>
                  </a:ext>
                </a:extLst>
              </a:tr>
              <a:tr h="380741">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extLst>
                  <a:ext uri="{0D108BD9-81ED-4DB2-BD59-A6C34878D82A}">
                    <a16:rowId xmlns:a16="http://schemas.microsoft.com/office/drawing/2014/main" val="878652287"/>
                  </a:ext>
                </a:extLst>
              </a:tr>
              <a:tr h="861831">
                <a:tc gridSpan="3">
                  <a:txBody>
                    <a:bodyPr/>
                    <a:lstStyle/>
                    <a:p>
                      <a:pPr marL="0" marR="0">
                        <a:spcBef>
                          <a:spcPts val="0"/>
                        </a:spcBef>
                        <a:spcAft>
                          <a:spcPts val="0"/>
                        </a:spcAft>
                      </a:pPr>
                      <a:r>
                        <a:rPr lang="en-US" sz="2200">
                          <a:effectLst/>
                          <a:latin typeface="Cambria" panose="02040503050406030204" pitchFamily="18" charset="0"/>
                        </a:rPr>
                        <a:t>Now add 3% (6%/2, since half are men)</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88217" marR="88217" marT="44109" marB="44109" anchor="b"/>
                </a:tc>
                <a:tc hMerge="1">
                  <a:txBody>
                    <a:bodyPr/>
                    <a:lstStyle/>
                    <a:p>
                      <a:endParaRPr lang="en-US"/>
                    </a:p>
                  </a:txBody>
                  <a:tcPr/>
                </a:tc>
                <a:tc hMerge="1">
                  <a:txBody>
                    <a:bodyPr/>
                    <a:lstStyle/>
                    <a:p>
                      <a:endParaRPr lang="en-US"/>
                    </a:p>
                  </a:txBody>
                  <a:tcPr/>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extLst>
                  <a:ext uri="{0D108BD9-81ED-4DB2-BD59-A6C34878D82A}">
                    <a16:rowId xmlns:a16="http://schemas.microsoft.com/office/drawing/2014/main" val="148844447"/>
                  </a:ext>
                </a:extLst>
              </a:tr>
              <a:tr h="380741">
                <a:tc>
                  <a:txBody>
                    <a:bodyPr/>
                    <a:lstStyle/>
                    <a:p>
                      <a:pPr marL="0" marR="0">
                        <a:spcBef>
                          <a:spcPts val="0"/>
                        </a:spcBef>
                        <a:spcAft>
                          <a:spcPts val="0"/>
                        </a:spcAft>
                      </a:pPr>
                      <a:r>
                        <a:rPr lang="en-US" sz="2200">
                          <a:effectLst/>
                          <a:latin typeface="Cambria" panose="02040503050406030204" pitchFamily="18" charset="0"/>
                        </a:rPr>
                        <a:t>Pre-flood</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2</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1.38%</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1656</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14,388,551,685</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3175045576"/>
                  </a:ext>
                </a:extLst>
              </a:tr>
              <a:tr h="690497">
                <a:tc>
                  <a:txBody>
                    <a:bodyPr/>
                    <a:lstStyle/>
                    <a:p>
                      <a:pPr marL="0" marR="0">
                        <a:spcBef>
                          <a:spcPts val="0"/>
                        </a:spcBef>
                        <a:spcAft>
                          <a:spcPts val="0"/>
                        </a:spcAft>
                      </a:pPr>
                      <a:r>
                        <a:rPr lang="en-US" sz="2200">
                          <a:effectLst/>
                          <a:latin typeface="Cambria" panose="02040503050406030204" pitchFamily="18" charset="0"/>
                        </a:rPr>
                        <a:t>Post-flood</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8</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0.51%</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4344</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a:effectLst/>
                          <a:latin typeface="Cambria" panose="02040503050406030204" pitchFamily="18" charset="0"/>
                        </a:rPr>
                        <a:t>31,635,291,963</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3372478127"/>
                  </a:ext>
                </a:extLst>
              </a:tr>
              <a:tr h="380741">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extLst>
                  <a:ext uri="{0D108BD9-81ED-4DB2-BD59-A6C34878D82A}">
                    <a16:rowId xmlns:a16="http://schemas.microsoft.com/office/drawing/2014/main" val="1229717354"/>
                  </a:ext>
                </a:extLst>
              </a:tr>
              <a:tr h="690497">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endParaRPr lang="en-US" sz="2200">
                        <a:effectLst/>
                        <a:latin typeface="Cambria" panose="02040503050406030204" pitchFamily="18" charset="0"/>
                      </a:endParaRPr>
                    </a:p>
                  </a:txBody>
                  <a:tcPr marL="128500" marR="128500" marT="0" marB="0" anchor="b"/>
                </a:tc>
                <a:tc>
                  <a:txBody>
                    <a:bodyPr/>
                    <a:lstStyle/>
                    <a:p>
                      <a:pPr marL="0" marR="0">
                        <a:spcBef>
                          <a:spcPts val="0"/>
                        </a:spcBef>
                        <a:spcAft>
                          <a:spcPts val="0"/>
                        </a:spcAft>
                      </a:pPr>
                      <a:r>
                        <a:rPr lang="en-US" sz="2200">
                          <a:effectLst/>
                          <a:latin typeface="Cambria" panose="02040503050406030204" pitchFamily="18" charset="0"/>
                        </a:rPr>
                        <a:t>Total Conceptions</a:t>
                      </a:r>
                      <a:endParaRPr lang="en-US" sz="220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tc>
                  <a:txBody>
                    <a:bodyPr/>
                    <a:lstStyle/>
                    <a:p>
                      <a:pPr marL="0" marR="0" algn="r">
                        <a:spcBef>
                          <a:spcPts val="0"/>
                        </a:spcBef>
                        <a:spcAft>
                          <a:spcPts val="0"/>
                        </a:spcAft>
                      </a:pPr>
                      <a:r>
                        <a:rPr lang="en-US" sz="2200" dirty="0">
                          <a:effectLst/>
                          <a:latin typeface="Cambria" panose="02040503050406030204" pitchFamily="18" charset="0"/>
                        </a:rPr>
                        <a:t>46,023,843,648</a:t>
                      </a:r>
                      <a:endParaRPr lang="en-US" sz="22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128500" marR="128500" marT="0" marB="0" anchor="b"/>
                </a:tc>
                <a:extLst>
                  <a:ext uri="{0D108BD9-81ED-4DB2-BD59-A6C34878D82A}">
                    <a16:rowId xmlns:a16="http://schemas.microsoft.com/office/drawing/2014/main" val="167382892"/>
                  </a:ext>
                </a:extLst>
              </a:tr>
            </a:tbl>
          </a:graphicData>
        </a:graphic>
      </p:graphicFrame>
    </p:spTree>
    <p:extLst>
      <p:ext uri="{BB962C8B-B14F-4D97-AF65-F5344CB8AC3E}">
        <p14:creationId xmlns:p14="http://schemas.microsoft.com/office/powerpoint/2010/main" val="3755319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4493538"/>
          </a:xfrm>
          <a:prstGeom prst="rect">
            <a:avLst/>
          </a:prstGeom>
          <a:noFill/>
        </p:spPr>
        <p:txBody>
          <a:bodyPr wrap="square" rtlCol="0">
            <a:spAutoFit/>
          </a:bodyPr>
          <a:lstStyle/>
          <a:p>
            <a:pPr marL="1143000" marR="0" lvl="2" indent="-228600">
              <a:buFont typeface="Wingdings"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These numbers are estimates, based on assumptions, but are </a:t>
            </a:r>
            <a:r>
              <a:rPr lang="en-US" sz="2600" u="sng" dirty="0">
                <a:solidFill>
                  <a:srgbClr val="000000"/>
                </a:solidFill>
                <a:effectLst/>
                <a:latin typeface="Cambria" panose="02040503050406030204" pitchFamily="18" charset="0"/>
                <a:ea typeface="Aptos" panose="020B0004020202020204" pitchFamily="34" charset="0"/>
                <a:cs typeface="Arial" panose="020B0604020202020204" pitchFamily="34" charset="0"/>
              </a:rPr>
              <a:t>very conservative</a:t>
            </a: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a:t>
            </a:r>
            <a:endParaRPr lang="en-US" sz="2600" dirty="0">
              <a:effectLs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During the “Baby Boom” the annual population growth rate was 2.2%</a:t>
            </a:r>
            <a:endParaRPr lang="en-US" sz="2600" dirty="0">
              <a:effectLs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People alive before the flood represented 61% of pre-flood conceptions.</a:t>
            </a:r>
            <a:endParaRPr lang="en-US" sz="2600" dirty="0">
              <a:effectLs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People alive today represent 27% of conceptions since the flood.</a:t>
            </a:r>
            <a:endParaRPr lang="en-US" sz="26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600" b="1" dirty="0">
                <a:solidFill>
                  <a:srgbClr val="000000"/>
                </a:solidFill>
                <a:effectLst/>
                <a:latin typeface="Cambria" panose="02040503050406030204" pitchFamily="18" charset="0"/>
                <a:ea typeface="Aptos" panose="020B0004020202020204" pitchFamily="34" charset="0"/>
                <a:cs typeface="Arial" panose="020B0604020202020204" pitchFamily="34" charset="0"/>
              </a:rPr>
              <a:t>A BIG PROBLEM</a:t>
            </a: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 for old earth advocates is why there aren’t hundreds of trillions of people!</a:t>
            </a:r>
            <a:endParaRPr lang="en-US" sz="26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They use </a:t>
            </a:r>
            <a:r>
              <a:rPr lang="en-US" sz="2600" b="1" dirty="0">
                <a:solidFill>
                  <a:srgbClr val="000000"/>
                </a:solidFill>
                <a:effectLst/>
                <a:latin typeface="Cambria" panose="02040503050406030204" pitchFamily="18" charset="0"/>
                <a:ea typeface="Aptos" panose="020B0004020202020204" pitchFamily="34" charset="0"/>
                <a:cs typeface="Arial" panose="020B0604020202020204" pitchFamily="34" charset="0"/>
              </a:rPr>
              <a:t>200,000 years</a:t>
            </a:r>
            <a:r>
              <a:rPr lang="en-US" sz="2600" dirty="0">
                <a:solidFill>
                  <a:srgbClr val="000000"/>
                </a:solidFill>
                <a:effectLst/>
                <a:latin typeface="Cambria" panose="02040503050406030204" pitchFamily="18" charset="0"/>
                <a:ea typeface="Aptos" panose="020B0004020202020204" pitchFamily="34" charset="0"/>
                <a:cs typeface="Arial" panose="020B0604020202020204" pitchFamily="34" charset="0"/>
              </a:rPr>
              <a:t> as their time frame. Even with only 0.016% population growth (ONLY 1.7% of today’s 0.91% number) we get:</a:t>
            </a:r>
            <a:endParaRPr lang="en-US" sz="2600" dirty="0">
              <a:effectLst/>
              <a:latin typeface="Times"/>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ECF1529-3189-9367-3C1D-CFED937A094A}"/>
              </a:ext>
            </a:extLst>
          </p:cNvPr>
          <p:cNvGraphicFramePr>
            <a:graphicFrameLocks noGrp="1"/>
          </p:cNvGraphicFramePr>
          <p:nvPr>
            <p:extLst>
              <p:ext uri="{D42A27DB-BD31-4B8C-83A1-F6EECF244321}">
                <p14:modId xmlns:p14="http://schemas.microsoft.com/office/powerpoint/2010/main" val="642210594"/>
              </p:ext>
            </p:extLst>
          </p:nvPr>
        </p:nvGraphicFramePr>
        <p:xfrm>
          <a:off x="297022" y="4837257"/>
          <a:ext cx="11061927" cy="1229495"/>
        </p:xfrm>
        <a:graphic>
          <a:graphicData uri="http://schemas.openxmlformats.org/drawingml/2006/table">
            <a:tbl>
              <a:tblPr firstRow="1" firstCol="1" bandRow="1">
                <a:tableStyleId>{5C22544A-7EE6-4342-B048-85BDC9FD1C3A}</a:tableStyleId>
              </a:tblPr>
              <a:tblGrid>
                <a:gridCol w="1775371">
                  <a:extLst>
                    <a:ext uri="{9D8B030D-6E8A-4147-A177-3AD203B41FA5}">
                      <a16:colId xmlns:a16="http://schemas.microsoft.com/office/drawing/2014/main" val="1581826678"/>
                    </a:ext>
                  </a:extLst>
                </a:gridCol>
                <a:gridCol w="1775371">
                  <a:extLst>
                    <a:ext uri="{9D8B030D-6E8A-4147-A177-3AD203B41FA5}">
                      <a16:colId xmlns:a16="http://schemas.microsoft.com/office/drawing/2014/main" val="994267522"/>
                    </a:ext>
                  </a:extLst>
                </a:gridCol>
                <a:gridCol w="2157759">
                  <a:extLst>
                    <a:ext uri="{9D8B030D-6E8A-4147-A177-3AD203B41FA5}">
                      <a16:colId xmlns:a16="http://schemas.microsoft.com/office/drawing/2014/main" val="975004440"/>
                    </a:ext>
                  </a:extLst>
                </a:gridCol>
                <a:gridCol w="2676713">
                  <a:extLst>
                    <a:ext uri="{9D8B030D-6E8A-4147-A177-3AD203B41FA5}">
                      <a16:colId xmlns:a16="http://schemas.microsoft.com/office/drawing/2014/main" val="3500239091"/>
                    </a:ext>
                  </a:extLst>
                </a:gridCol>
                <a:gridCol w="2676713">
                  <a:extLst>
                    <a:ext uri="{9D8B030D-6E8A-4147-A177-3AD203B41FA5}">
                      <a16:colId xmlns:a16="http://schemas.microsoft.com/office/drawing/2014/main" val="975366925"/>
                    </a:ext>
                  </a:extLst>
                </a:gridCol>
              </a:tblGrid>
              <a:tr h="437015">
                <a:tc>
                  <a:txBody>
                    <a:bodyPr/>
                    <a:lstStyle/>
                    <a:p>
                      <a:endParaRPr lang="en-US" sz="2600">
                        <a:effectLst/>
                        <a:latin typeface="Cambria" panose="02040503050406030204" pitchFamily="18" charset="0"/>
                      </a:endParaRPr>
                    </a:p>
                  </a:txBody>
                  <a:tcPr marL="147493" marR="147493" marT="0" marB="0" anchor="b"/>
                </a:tc>
                <a:tc>
                  <a:txBody>
                    <a:bodyPr/>
                    <a:lstStyle/>
                    <a:p>
                      <a:pPr marL="0" marR="0">
                        <a:spcBef>
                          <a:spcPts val="0"/>
                        </a:spcBef>
                        <a:spcAft>
                          <a:spcPts val="0"/>
                        </a:spcAft>
                      </a:pPr>
                      <a:r>
                        <a:rPr lang="en-US" sz="2600" u="sng">
                          <a:effectLst/>
                          <a:latin typeface="Cambria" panose="02040503050406030204" pitchFamily="18" charset="0"/>
                        </a:rPr>
                        <a:t>Initial Pop</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spcBef>
                          <a:spcPts val="0"/>
                        </a:spcBef>
                        <a:spcAft>
                          <a:spcPts val="0"/>
                        </a:spcAft>
                      </a:pPr>
                      <a:r>
                        <a:rPr lang="en-US" sz="2600" u="sng">
                          <a:effectLst/>
                          <a:latin typeface="Cambria" panose="02040503050406030204" pitchFamily="18" charset="0"/>
                        </a:rPr>
                        <a:t>Rate of Chg</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u="sng">
                          <a:effectLst/>
                          <a:latin typeface="Cambria" panose="02040503050406030204" pitchFamily="18" charset="0"/>
                        </a:rPr>
                        <a:t>Years</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u="sng">
                          <a:effectLst/>
                          <a:latin typeface="Cambria" panose="02040503050406030204" pitchFamily="18" charset="0"/>
                        </a:rPr>
                        <a:t>Final Pop</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extLst>
                  <a:ext uri="{0D108BD9-81ED-4DB2-BD59-A6C34878D82A}">
                    <a16:rowId xmlns:a16="http://schemas.microsoft.com/office/drawing/2014/main" val="1910625661"/>
                  </a:ext>
                </a:extLst>
              </a:tr>
              <a:tr h="437015">
                <a:tc>
                  <a:txBody>
                    <a:bodyPr/>
                    <a:lstStyle/>
                    <a:p>
                      <a:pPr marL="0" marR="0">
                        <a:spcBef>
                          <a:spcPts val="0"/>
                        </a:spcBef>
                        <a:spcAft>
                          <a:spcPts val="0"/>
                        </a:spcAft>
                      </a:pPr>
                      <a:r>
                        <a:rPr lang="en-US" sz="2600">
                          <a:effectLst/>
                          <a:latin typeface="Cambria" panose="02040503050406030204" pitchFamily="18" charset="0"/>
                        </a:rPr>
                        <a:t>Old Earth</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a:effectLst/>
                          <a:latin typeface="Cambria" panose="02040503050406030204" pitchFamily="18" charset="0"/>
                        </a:rPr>
                        <a:t>2</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a:effectLst/>
                          <a:latin typeface="Cambria" panose="02040503050406030204" pitchFamily="18" charset="0"/>
                        </a:rPr>
                        <a:t>0.016%</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a:effectLst/>
                          <a:latin typeface="Cambria" panose="02040503050406030204" pitchFamily="18" charset="0"/>
                        </a:rPr>
                        <a:t>200000</a:t>
                      </a:r>
                      <a:endParaRPr lang="en-US" sz="260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tc>
                  <a:txBody>
                    <a:bodyPr/>
                    <a:lstStyle/>
                    <a:p>
                      <a:pPr marL="0" marR="0" algn="r">
                        <a:spcBef>
                          <a:spcPts val="0"/>
                        </a:spcBef>
                        <a:spcAft>
                          <a:spcPts val="0"/>
                        </a:spcAft>
                      </a:pPr>
                      <a:r>
                        <a:rPr lang="en-US" sz="2600" dirty="0">
                          <a:effectLst/>
                          <a:latin typeface="Cambria" panose="02040503050406030204" pitchFamily="18" charset="0"/>
                        </a:rPr>
                        <a:t>157 trillion</a:t>
                      </a:r>
                      <a:endParaRPr lang="en-US" sz="2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147493" marR="147493" marT="0" marB="0" anchor="b"/>
                </a:tc>
                <a:extLst>
                  <a:ext uri="{0D108BD9-81ED-4DB2-BD59-A6C34878D82A}">
                    <a16:rowId xmlns:a16="http://schemas.microsoft.com/office/drawing/2014/main" val="2267214855"/>
                  </a:ext>
                </a:extLst>
              </a:tr>
            </a:tbl>
          </a:graphicData>
        </a:graphic>
      </p:graphicFrame>
    </p:spTree>
    <p:extLst>
      <p:ext uri="{BB962C8B-B14F-4D97-AF65-F5344CB8AC3E}">
        <p14:creationId xmlns:p14="http://schemas.microsoft.com/office/powerpoint/2010/main" val="21055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1200329"/>
          </a:xfrm>
          <a:prstGeom prst="rect">
            <a:avLst/>
          </a:prstGeom>
          <a:noFill/>
        </p:spPr>
        <p:txBody>
          <a:bodyPr wrap="square" rtlCol="0">
            <a:spAutoFit/>
          </a:bodyPr>
          <a:lstStyle/>
          <a:p>
            <a:pPr marL="1143000" marR="0" lvl="2" indent="-228600">
              <a:buFont typeface="Wingdings"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Google “how many people have ever lived on earth?”</a:t>
            </a:r>
            <a:endParaRPr lang="en-US" sz="2400" dirty="0">
              <a:solidFill>
                <a:srgbClr val="000000"/>
              </a:solidFill>
              <a:highlight>
                <a:srgbClr val="FFFFFF"/>
              </a:highlight>
              <a:latin typeface="Times"/>
              <a:ea typeface="Aptos" panose="020B0004020202020204" pitchFamily="34" charset="0"/>
              <a:cs typeface="Times New Roman" panose="02020603050405020304" pitchFamily="18" charset="0"/>
            </a:endParaRPr>
          </a:p>
          <a:p>
            <a:pPr marL="1143000" marR="0" lvl="2" indent="-228600">
              <a:buFont typeface="Wingdings" pitchFamily="2" charset="2"/>
              <a:buChar char=""/>
            </a:pPr>
            <a:r>
              <a:rPr lang="en-US" sz="2400" dirty="0">
                <a:effectLst/>
                <a:latin typeface="Cambria" panose="02040503050406030204" pitchFamily="18" charset="0"/>
                <a:ea typeface="Aptos" panose="020B0004020202020204" pitchFamily="34" charset="0"/>
                <a:cs typeface="Arial" panose="020B0604020202020204" pitchFamily="34" charset="0"/>
              </a:rPr>
              <a:t>So, their charts have to look like this (and this one only goes back 10,000 years):</a:t>
            </a:r>
            <a:r>
              <a:rPr lang="en-US" sz="2400" dirty="0">
                <a:effectLst/>
              </a:rPr>
              <a:t> </a:t>
            </a:r>
            <a:endParaRPr lang="en-US" sz="2400" dirty="0">
              <a:effectLst/>
              <a:latin typeface="Times"/>
              <a:ea typeface="Times New Roman" panose="02020603050405020304" pitchFamily="18" charset="0"/>
              <a:cs typeface="Times New Roman" panose="02020603050405020304" pitchFamily="18" charset="0"/>
            </a:endParaRPr>
          </a:p>
        </p:txBody>
      </p:sp>
      <p:pic>
        <p:nvPicPr>
          <p:cNvPr id="4" name="Picture 3" descr="A graph with a line going up&#10;&#10;Description automatically generated">
            <a:extLst>
              <a:ext uri="{FF2B5EF4-FFF2-40B4-BE49-F238E27FC236}">
                <a16:creationId xmlns:a16="http://schemas.microsoft.com/office/drawing/2014/main" id="{0DC7708E-2D89-4DFD-F661-79F069B3622D}"/>
              </a:ext>
            </a:extLst>
          </p:cNvPr>
          <p:cNvPicPr>
            <a:picLocks noChangeAspect="1"/>
          </p:cNvPicPr>
          <p:nvPr/>
        </p:nvPicPr>
        <p:blipFill>
          <a:blip r:embed="rId2"/>
          <a:stretch>
            <a:fillRect/>
          </a:stretch>
        </p:blipFill>
        <p:spPr>
          <a:xfrm>
            <a:off x="1870841" y="1284412"/>
            <a:ext cx="7838691" cy="5028026"/>
          </a:xfrm>
          <a:prstGeom prst="rect">
            <a:avLst/>
          </a:prstGeom>
          <a:ln w="53975">
            <a:solidFill>
              <a:schemeClr val="accent1"/>
            </a:solidFill>
          </a:ln>
        </p:spPr>
      </p:pic>
    </p:spTree>
    <p:extLst>
      <p:ext uri="{BB962C8B-B14F-4D97-AF65-F5344CB8AC3E}">
        <p14:creationId xmlns:p14="http://schemas.microsoft.com/office/powerpoint/2010/main" val="3467222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3539430"/>
          </a:xfrm>
          <a:prstGeom prst="rect">
            <a:avLst/>
          </a:prstGeom>
          <a:noFill/>
        </p:spPr>
        <p:txBody>
          <a:bodyPr wrap="square" rtlCol="0">
            <a:spAutoFit/>
          </a:bodyPr>
          <a:lstStyle/>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Jesus also said:</a:t>
            </a:r>
          </a:p>
          <a:p>
            <a:pPr marL="742950" marR="0" lvl="1" indent="-285750">
              <a:buFont typeface="Courier New" panose="02070309020205020404" pitchFamily="49" charset="0"/>
              <a:buChar char="o"/>
            </a:pPr>
            <a:endParaRPr lang="en-US" sz="28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8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Mat 7:13-14, “Enter through the narrow gate; for the gate is wide and the way is broad that leads to destruction, and there are many who enter through it. 14 For the gate is small and the way is narrow that leads to life, and </a:t>
            </a:r>
            <a:r>
              <a:rPr lang="en-US" sz="2800" b="1" i="1" u="sng" dirty="0">
                <a:solidFill>
                  <a:srgbClr val="FF0000"/>
                </a:solidFill>
                <a:effectLst/>
                <a:latin typeface="Cambria" panose="02040503050406030204" pitchFamily="18" charset="0"/>
                <a:ea typeface="Aptos" panose="020B0004020202020204" pitchFamily="34" charset="0"/>
                <a:cs typeface="Arial" panose="020B0604020202020204" pitchFamily="34" charset="0"/>
              </a:rPr>
              <a:t>there are few who find it.</a:t>
            </a:r>
            <a:r>
              <a:rPr lang="en-US" sz="2800" i="1" dirty="0">
                <a:solidFill>
                  <a:srgbClr val="FF0000"/>
                </a:solidFill>
                <a:effectLst/>
                <a:latin typeface="Cambria" panose="02040503050406030204" pitchFamily="18" charset="0"/>
                <a:ea typeface="Aptos" panose="020B0004020202020204" pitchFamily="34" charset="0"/>
                <a:cs typeface="Arial" panose="020B0604020202020204" pitchFamily="34" charset="0"/>
              </a:rPr>
              <a:t>”</a:t>
            </a:r>
          </a:p>
          <a:p>
            <a:pPr marL="1143000" marR="0" lvl="2" indent="-228600">
              <a:buFont typeface="Wingdings" pitchFamily="2" charset="2"/>
              <a:buChar char=""/>
            </a:pP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So, bottom line, the New Jerusalem has plenty of room for the saints!</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969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5139869"/>
          </a:xfrm>
          <a:prstGeom prst="rect">
            <a:avLst/>
          </a:prstGeom>
          <a:noFill/>
        </p:spPr>
        <p:txBody>
          <a:bodyPr wrap="square" rtlCol="0">
            <a:spAutoFit/>
          </a:bodyPr>
          <a:lstStyle/>
          <a:p>
            <a:pPr marL="0" marR="0"/>
            <a:r>
              <a:rPr lang="en-US" sz="28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21:18-21, The material of the wall was jasper; and the city was pure gold, like clear glass. 19 The foundation stones of the city wall were adorned with every kind of precious stone. The first foundation stone was jasper; the second, sapphire; the third, chalcedony; the fourth, emerald; 20 the fifth, sardonyx; the sixth, sardius; the seventh, chrysolite; the eighth, beryl; the ninth, topaz; the tenth, chrysoprase; the eleventh, jacinth; the twelfth, amethyst. 21 And the twelve gates were twelve pearls; each one of the gates was a single pearl. And the street of the city was pure gold, like transparent glass.</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gold of the city is transparent.</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Gems are everywhere, even each of the twelve gates are made of a single pearl</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486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5262979"/>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21, 22-27, I saw no temple in it, for the Lord God the Almighty and the Lamb are its temple. 23 And the city has no need of the sun or of the moon to shine on it, for the glory of God has illumined it, and its lamp is the Lamb. 24 The nations will walk by its light, and the kings of the earth will bring their glory into it. 25 In the daytime (for there will be no night there) its gates will never be closed; 26 and they will bring the glory and the honor of the nations into it; 27 and nothing unclean, and no one who practices abomination and lying, shall ever come into it, but only those whose names are written in the Lamb’s book of life.</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God is the temple.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His glory illuminates everything</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There will be nations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earth will have kings that come and go from the earth to the city. The gates are never closed.</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21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6001643"/>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22:1-5, Then he showed me a river of the water of life, clear as crystal, coming from the throne of God and of the Lamb, 2 in the middle of its street. On either side of the river was the tree of life, bearing twelve kinds of fruit, yielding its fruit every month; and the leaves of the tree were for the healing of the nations. 3 There will no longer be any curse; and the throne of God and of the Lamb will be in it, and His bond-servants will serve Him; 4 they will see His face, and His name will be on their foreheads. 5 And there will no longer be any night; and they will not have need of the light of a lamp nor the light of the sun, because the Lord God will illumine them; and they will reign forever and ever.</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There is a river of the water of life flowing from the throne.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trees of life are there, bearing fruit every month.</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This is a return to the garden before the fall, when the tree of life was available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curse is gone.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We will see his face.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latin typeface="Cambria" panose="02040503050406030204" pitchFamily="18" charset="0"/>
                <a:ea typeface="Aptos" panose="020B0004020202020204" pitchFamily="34" charset="0"/>
                <a:cs typeface="Arial" panose="020B0604020202020204" pitchFamily="34" charset="0"/>
              </a:rPr>
              <a:t>1 Cor 13:12, For now we see in a mirror dimly, but then face to face; now I know in </a:t>
            </a:r>
            <a:r>
              <a:rPr lang="en-US" sz="2400" i="1" dirty="0">
                <a:solidFill>
                  <a:schemeClr val="bg1"/>
                </a:solidFill>
                <a:effectLst/>
                <a:latin typeface="Cambria" panose="02040503050406030204" pitchFamily="18" charset="0"/>
                <a:ea typeface="Aptos" panose="020B0004020202020204" pitchFamily="34" charset="0"/>
                <a:cs typeface="Arial" panose="020B0604020202020204" pitchFamily="34" charset="0"/>
              </a:rPr>
              <a:t>part, but then I will know fully just as I also have been fully known.</a:t>
            </a:r>
            <a:endParaRPr lang="en-US" sz="2400" dirty="0">
              <a:solidFill>
                <a:schemeClr val="bg1"/>
              </a:solidFill>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770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84083"/>
            <a:ext cx="11445766" cy="4401205"/>
          </a:xfrm>
          <a:prstGeom prst="rect">
            <a:avLst/>
          </a:prstGeom>
          <a:noFill/>
        </p:spPr>
        <p:txBody>
          <a:bodyPr wrap="square" rtlCol="0">
            <a:spAutoFit/>
          </a:bodyPr>
          <a:lstStyle/>
          <a:p>
            <a:pPr marL="0" marR="0"/>
            <a:r>
              <a:rPr lang="en-US" sz="2800" b="1"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rest of chapter 22 are admonishments are warnings. But I’d like to highlight a couple of passages:</a:t>
            </a:r>
          </a:p>
          <a:p>
            <a:pPr marL="0" marR="0"/>
            <a:endParaRPr lang="en-US" sz="2800" dirty="0">
              <a:effectLst/>
              <a:latin typeface="Times"/>
              <a:ea typeface="Times New Roman" panose="02020603050405020304" pitchFamily="18" charset="0"/>
              <a:cs typeface="Times New Roman" panose="02020603050405020304" pitchFamily="18" charset="0"/>
            </a:endParaRPr>
          </a:p>
          <a:p>
            <a:pPr marL="0" marR="0"/>
            <a:r>
              <a:rPr lang="en-US" sz="28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22:12, “Behold, I am coming quickly, and My reward is with Me, to render to every man according to what he has done. 13 I am the Alpha and the Omega, the first and the last, the beginning and the end.”</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A reminder that he is coming quickly! And his reward is with Him!</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 is the first, and the last, meaning he created, uncreated, recreated, and holds all things</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07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294290"/>
            <a:ext cx="11445766" cy="5262979"/>
          </a:xfrm>
          <a:prstGeom prst="rect">
            <a:avLst/>
          </a:prstGeom>
          <a:noFill/>
        </p:spPr>
        <p:txBody>
          <a:bodyPr wrap="square" rtlCol="0">
            <a:spAutoFit/>
          </a:bodyPr>
          <a:lstStyle/>
          <a:p>
            <a:pPr marL="0" marR="0"/>
            <a:r>
              <a:rPr lang="en-US" sz="2400" b="1" i="1" dirty="0">
                <a:solidFill>
                  <a:srgbClr val="000000"/>
                </a:solidFill>
                <a:effectLst/>
                <a:latin typeface="Cambria" panose="02040503050406030204" pitchFamily="18" charset="0"/>
                <a:ea typeface="Aptos" panose="020B0004020202020204" pitchFamily="34" charset="0"/>
                <a:cs typeface="Arial" panose="020B0604020202020204" pitchFamily="34" charset="0"/>
              </a:rPr>
              <a:t>Rev 22:18-21, I testify to everyone who hears the words of the prophecy of this book: if anyone adds to them, God will add to him the plagues which are written in this book; 19 and if anyone takes away from the words of the book of this prophecy, God will take away his part from the tree of life and from the holy city, which are written in this book. 20 He who testifies to these things says, “Yes, I am coming quickly.” Amen. Come, Lord Jesus. 21 The grace of the Lord Jesus be with all. Amen.</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A warning not to add to the prophecy of this book nor take away from it</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The warning has consequences!</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 will experience the plagues described in the book</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 will not have access to the tree of life</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Many who take the entire bible seriously extend this warning to all of scripture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latin typeface="Cambria" panose="02040503050406030204" pitchFamily="18" charset="0"/>
                <a:ea typeface="Aptos" panose="020B0004020202020204" pitchFamily="34" charset="0"/>
                <a:cs typeface="Arial" panose="020B0604020202020204" pitchFamily="34" charset="0"/>
              </a:rPr>
              <a:t>He is coming quickly!</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7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855C3B-7D56-426A-FB29-74F4FC313980}"/>
              </a:ext>
            </a:extLst>
          </p:cNvPr>
          <p:cNvSpPr txBox="1"/>
          <p:nvPr/>
        </p:nvSpPr>
        <p:spPr>
          <a:xfrm>
            <a:off x="105103" y="294290"/>
            <a:ext cx="11445766" cy="584775"/>
          </a:xfrm>
          <a:prstGeom prst="rect">
            <a:avLst/>
          </a:prstGeom>
          <a:noFill/>
        </p:spPr>
        <p:txBody>
          <a:bodyPr wrap="square" rtlCol="0">
            <a:spAutoFit/>
          </a:bodyPr>
          <a:lstStyle/>
          <a:p>
            <a:pPr marL="0" marR="0"/>
            <a:r>
              <a:rPr lang="en-US" sz="3200" b="1">
                <a:solidFill>
                  <a:srgbClr val="000000"/>
                </a:solidFill>
                <a:effectLst/>
                <a:latin typeface="Cambria" panose="02040503050406030204" pitchFamily="18" charset="0"/>
                <a:ea typeface="Aptos" panose="020B0004020202020204" pitchFamily="34" charset="0"/>
                <a:cs typeface="Arial" panose="020B0604020202020204" pitchFamily="34" charset="0"/>
              </a:rPr>
              <a:t>QUESTION: Any final thoughts or questions?</a:t>
            </a:r>
            <a:endParaRPr lang="en-US" sz="3200" b="1" dirty="0">
              <a:effectLst/>
              <a:latin typeface="Times"/>
              <a:ea typeface="Times New Roman" panose="02020603050405020304" pitchFamily="18" charset="0"/>
              <a:cs typeface="Times New Roman" panose="02020603050405020304" pitchFamily="18" charset="0"/>
            </a:endParaRPr>
          </a:p>
        </p:txBody>
      </p:sp>
      <p:pic>
        <p:nvPicPr>
          <p:cNvPr id="4" name="Picture 3" descr="A person with a white beard&#10;&#10;Description automatically generated">
            <a:extLst>
              <a:ext uri="{FF2B5EF4-FFF2-40B4-BE49-F238E27FC236}">
                <a16:creationId xmlns:a16="http://schemas.microsoft.com/office/drawing/2014/main" id="{C6972429-8ECE-8CA3-10CA-9220D8B020AF}"/>
              </a:ext>
            </a:extLst>
          </p:cNvPr>
          <p:cNvPicPr>
            <a:picLocks noChangeAspect="1"/>
          </p:cNvPicPr>
          <p:nvPr/>
        </p:nvPicPr>
        <p:blipFill>
          <a:blip r:embed="rId3"/>
          <a:stretch>
            <a:fillRect/>
          </a:stretch>
        </p:blipFill>
        <p:spPr>
          <a:xfrm>
            <a:off x="982038" y="1002632"/>
            <a:ext cx="10227924" cy="5113962"/>
          </a:xfrm>
          <a:prstGeom prst="rect">
            <a:avLst/>
          </a:prstGeom>
        </p:spPr>
      </p:pic>
      <p:pic>
        <p:nvPicPr>
          <p:cNvPr id="6146" name="Picture 2">
            <a:extLst>
              <a:ext uri="{FF2B5EF4-FFF2-40B4-BE49-F238E27FC236}">
                <a16:creationId xmlns:a16="http://schemas.microsoft.com/office/drawing/2014/main" id="{AD23147D-2AC1-FFD7-9152-95A513717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0746" y="1250958"/>
            <a:ext cx="2790567" cy="2790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225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Main Event</Template>
  <TotalTime>2874</TotalTime>
  <Words>4466</Words>
  <Application>Microsoft Macintosh PowerPoint</Application>
  <PresentationFormat>Widescreen</PresentationFormat>
  <Paragraphs>231</Paragraphs>
  <Slides>33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Arial</vt:lpstr>
      <vt:lpstr>Cambria</vt:lpstr>
      <vt:lpstr>Courier New</vt:lpstr>
      <vt:lpstr>Impact</vt:lpstr>
      <vt:lpstr>Symbol</vt:lpstr>
      <vt:lpstr>Times</vt:lpstr>
      <vt:lpstr>Wingdings</vt:lpstr>
      <vt:lpstr>Main Event</vt:lpstr>
      <vt:lpstr>The Eternal State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Eternal State</dc:title>
  <dc:creator>Howard Liverance</dc:creator>
  <cp:lastModifiedBy>Howard Liverance</cp:lastModifiedBy>
  <cp:revision>14</cp:revision>
  <dcterms:created xsi:type="dcterms:W3CDTF">2024-04-23T21:21:41Z</dcterms:created>
  <dcterms:modified xsi:type="dcterms:W3CDTF">2024-04-26T20:59:24Z</dcterms:modified>
</cp:coreProperties>
</file>